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notesMasterIdLst>
    <p:notesMasterId r:id="rId9"/>
  </p:notesMasterIdLst>
  <p:sldIdLst>
    <p:sldId id="256" r:id="rId2"/>
    <p:sldId id="270" r:id="rId3"/>
    <p:sldId id="272" r:id="rId4"/>
    <p:sldId id="274" r:id="rId5"/>
    <p:sldId id="273" r:id="rId6"/>
    <p:sldId id="275" r:id="rId7"/>
    <p:sldId id="276" r:id="rId8"/>
  </p:sldIdLst>
  <p:sldSz cx="9144000" cy="6858000" type="screen4x3"/>
  <p:notesSz cx="6858000" cy="9144000"/>
  <p:defaultTextStyle>
    <a:defPPr>
      <a:defRPr lang="sv-S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/>
    <p:restoredTop sz="94646"/>
  </p:normalViewPr>
  <p:slideViewPr>
    <p:cSldViewPr snapToGrid="0" snapToObjects="1">
      <p:cViewPr varScale="1">
        <p:scale>
          <a:sx n="94" d="100"/>
          <a:sy n="94" d="100"/>
        </p:scale>
        <p:origin x="143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a Bengtsson Linde" userId="S::kribe9@vgregion.se::cd75bc3d-d6f8-4862-bc8a-9b01631a285c" providerId="AD" clId="Web-{F4718DE0-4500-74B8-04BC-0B09F8320D08}"/>
    <pc:docChg chg="addSld delSld modSld sldOrd">
      <pc:chgData name="Kristina Bengtsson Linde" userId="S::kribe9@vgregion.se::cd75bc3d-d6f8-4862-bc8a-9b01631a285c" providerId="AD" clId="Web-{F4718DE0-4500-74B8-04BC-0B09F8320D08}" dt="2018-12-29T23:42:10.189" v="273" actId="20577"/>
      <pc:docMkLst>
        <pc:docMk/>
      </pc:docMkLst>
      <pc:sldChg chg="modSp mod setBg">
        <pc:chgData name="Kristina Bengtsson Linde" userId="S::kribe9@vgregion.se::cd75bc3d-d6f8-4862-bc8a-9b01631a285c" providerId="AD" clId="Web-{F4718DE0-4500-74B8-04BC-0B09F8320D08}" dt="2018-12-29T23:23:17.282" v="69" actId="20577"/>
        <pc:sldMkLst>
          <pc:docMk/>
          <pc:sldMk cId="0" sldId="256"/>
        </pc:sldMkLst>
        <pc:spChg chg="mod">
          <ac:chgData name="Kristina Bengtsson Linde" userId="S::kribe9@vgregion.se::cd75bc3d-d6f8-4862-bc8a-9b01631a285c" providerId="AD" clId="Web-{F4718DE0-4500-74B8-04BC-0B09F8320D08}" dt="2018-12-29T23:23:17.282" v="69" actId="20577"/>
          <ac:spMkLst>
            <pc:docMk/>
            <pc:sldMk cId="0" sldId="256"/>
            <ac:spMk id="3" creationId="{0A7149C0-22B7-8144-A24F-F0670DCE6D65}"/>
          </ac:spMkLst>
        </pc:spChg>
        <pc:spChg chg="mod">
          <ac:chgData name="Kristina Bengtsson Linde" userId="S::kribe9@vgregion.se::cd75bc3d-d6f8-4862-bc8a-9b01631a285c" providerId="AD" clId="Web-{F4718DE0-4500-74B8-04BC-0B09F8320D08}" dt="2018-12-29T23:17:22.486" v="38" actId="20577"/>
          <ac:spMkLst>
            <pc:docMk/>
            <pc:sldMk cId="0" sldId="256"/>
            <ac:spMk id="14337" creationId="{CF871E72-BF80-4A50-BEB8-C6DED3F1BF70}"/>
          </ac:spMkLst>
        </pc:spChg>
      </pc:sldChg>
      <pc:sldChg chg="modSp del">
        <pc:chgData name="Kristina Bengtsson Linde" userId="S::kribe9@vgregion.se::cd75bc3d-d6f8-4862-bc8a-9b01631a285c" providerId="AD" clId="Web-{F4718DE0-4500-74B8-04BC-0B09F8320D08}" dt="2018-12-29T23:34:00.345" v="260"/>
        <pc:sldMkLst>
          <pc:docMk/>
          <pc:sldMk cId="0" sldId="268"/>
        </pc:sldMkLst>
        <pc:spChg chg="mod">
          <ac:chgData name="Kristina Bengtsson Linde" userId="S::kribe9@vgregion.se::cd75bc3d-d6f8-4862-bc8a-9b01631a285c" providerId="AD" clId="Web-{F4718DE0-4500-74B8-04BC-0B09F8320D08}" dt="2018-12-29T23:32:30.173" v="235" actId="20577"/>
          <ac:spMkLst>
            <pc:docMk/>
            <pc:sldMk cId="0" sldId="268"/>
            <ac:spMk id="22530" creationId="{B89F4925-D4E9-4ECF-A5B7-580153D63690}"/>
          </ac:spMkLst>
        </pc:spChg>
      </pc:sldChg>
      <pc:sldChg chg="modSp mod setBg">
        <pc:chgData name="Kristina Bengtsson Linde" userId="S::kribe9@vgregion.se::cd75bc3d-d6f8-4862-bc8a-9b01631a285c" providerId="AD" clId="Web-{F4718DE0-4500-74B8-04BC-0B09F8320D08}" dt="2018-12-29T23:26:31.517" v="146" actId="1076"/>
        <pc:sldMkLst>
          <pc:docMk/>
          <pc:sldMk cId="0" sldId="270"/>
        </pc:sldMkLst>
        <pc:spChg chg="mod">
          <ac:chgData name="Kristina Bengtsson Linde" userId="S::kribe9@vgregion.se::cd75bc3d-d6f8-4862-bc8a-9b01631a285c" providerId="AD" clId="Web-{F4718DE0-4500-74B8-04BC-0B09F8320D08}" dt="2018-12-29T23:26:31.517" v="146" actId="1076"/>
          <ac:spMkLst>
            <pc:docMk/>
            <pc:sldMk cId="0" sldId="270"/>
            <ac:spMk id="16385" creationId="{796304FA-4AE8-4730-96BD-A2CEE62864A7}"/>
          </ac:spMkLst>
        </pc:spChg>
        <pc:spChg chg="mod">
          <ac:chgData name="Kristina Bengtsson Linde" userId="S::kribe9@vgregion.se::cd75bc3d-d6f8-4862-bc8a-9b01631a285c" providerId="AD" clId="Web-{F4718DE0-4500-74B8-04BC-0B09F8320D08}" dt="2018-12-29T23:26:00.048" v="142" actId="1076"/>
          <ac:spMkLst>
            <pc:docMk/>
            <pc:sldMk cId="0" sldId="270"/>
            <ac:spMk id="16386" creationId="{F63DA3ED-AEEB-46DD-8132-6F3AF744C18B}"/>
          </ac:spMkLst>
        </pc:spChg>
      </pc:sldChg>
      <pc:sldChg chg="modSp mod setBg">
        <pc:chgData name="Kristina Bengtsson Linde" userId="S::kribe9@vgregion.se::cd75bc3d-d6f8-4862-bc8a-9b01631a285c" providerId="AD" clId="Web-{F4718DE0-4500-74B8-04BC-0B09F8320D08}" dt="2018-12-29T23:28:00.189" v="171" actId="20577"/>
        <pc:sldMkLst>
          <pc:docMk/>
          <pc:sldMk cId="0" sldId="272"/>
        </pc:sldMkLst>
        <pc:spChg chg="mod">
          <ac:chgData name="Kristina Bengtsson Linde" userId="S::kribe9@vgregion.se::cd75bc3d-d6f8-4862-bc8a-9b01631a285c" providerId="AD" clId="Web-{F4718DE0-4500-74B8-04BC-0B09F8320D08}" dt="2018-12-29T23:28:00.189" v="171" actId="20577"/>
          <ac:spMkLst>
            <pc:docMk/>
            <pc:sldMk cId="0" sldId="272"/>
            <ac:spMk id="3" creationId="{32D07DBE-E471-5946-9A52-B2AD25713364}"/>
          </ac:spMkLst>
        </pc:spChg>
        <pc:spChg chg="mod">
          <ac:chgData name="Kristina Bengtsson Linde" userId="S::kribe9@vgregion.se::cd75bc3d-d6f8-4862-bc8a-9b01631a285c" providerId="AD" clId="Web-{F4718DE0-4500-74B8-04BC-0B09F8320D08}" dt="2018-12-29T23:27:16.251" v="148" actId="20577"/>
          <ac:spMkLst>
            <pc:docMk/>
            <pc:sldMk cId="0" sldId="272"/>
            <ac:spMk id="18433" creationId="{F372495E-CA38-42F1-891D-76A6159C0B7B}"/>
          </ac:spMkLst>
        </pc:spChg>
      </pc:sldChg>
      <pc:sldChg chg="modSp mod setBg">
        <pc:chgData name="Kristina Bengtsson Linde" userId="S::kribe9@vgregion.se::cd75bc3d-d6f8-4862-bc8a-9b01631a285c" providerId="AD" clId="Web-{F4718DE0-4500-74B8-04BC-0B09F8320D08}" dt="2018-12-29T23:31:37.236" v="229" actId="20577"/>
        <pc:sldMkLst>
          <pc:docMk/>
          <pc:sldMk cId="0" sldId="273"/>
        </pc:sldMkLst>
        <pc:spChg chg="mod">
          <ac:chgData name="Kristina Bengtsson Linde" userId="S::kribe9@vgregion.se::cd75bc3d-d6f8-4862-bc8a-9b01631a285c" providerId="AD" clId="Web-{F4718DE0-4500-74B8-04BC-0B09F8320D08}" dt="2018-12-29T23:31:37.236" v="229" actId="20577"/>
          <ac:spMkLst>
            <pc:docMk/>
            <pc:sldMk cId="0" sldId="273"/>
            <ac:spMk id="3" creationId="{62E743F2-1830-1C4A-A4F1-7284E1CD65FF}"/>
          </ac:spMkLst>
        </pc:spChg>
        <pc:spChg chg="mod">
          <ac:chgData name="Kristina Bengtsson Linde" userId="S::kribe9@vgregion.se::cd75bc3d-d6f8-4862-bc8a-9b01631a285c" providerId="AD" clId="Web-{F4718DE0-4500-74B8-04BC-0B09F8320D08}" dt="2018-12-29T23:30:33.329" v="216" actId="20577"/>
          <ac:spMkLst>
            <pc:docMk/>
            <pc:sldMk cId="0" sldId="273"/>
            <ac:spMk id="20481" creationId="{F71403E6-68EA-44B2-92DC-A3FDE5EEA787}"/>
          </ac:spMkLst>
        </pc:spChg>
      </pc:sldChg>
      <pc:sldChg chg="modSp mod setBg">
        <pc:chgData name="Kristina Bengtsson Linde" userId="S::kribe9@vgregion.se::cd75bc3d-d6f8-4862-bc8a-9b01631a285c" providerId="AD" clId="Web-{F4718DE0-4500-74B8-04BC-0B09F8320D08}" dt="2018-12-29T23:29:59.829" v="210" actId="20577"/>
        <pc:sldMkLst>
          <pc:docMk/>
          <pc:sldMk cId="0" sldId="274"/>
        </pc:sldMkLst>
        <pc:spChg chg="mod">
          <ac:chgData name="Kristina Bengtsson Linde" userId="S::kribe9@vgregion.se::cd75bc3d-d6f8-4862-bc8a-9b01631a285c" providerId="AD" clId="Web-{F4718DE0-4500-74B8-04BC-0B09F8320D08}" dt="2018-12-29T23:28:26.423" v="175" actId="20577"/>
          <ac:spMkLst>
            <pc:docMk/>
            <pc:sldMk cId="0" sldId="274"/>
            <ac:spMk id="19457" creationId="{EFF6D1D2-9AF4-4D13-AC88-B9E2182D6EB2}"/>
          </ac:spMkLst>
        </pc:spChg>
        <pc:spChg chg="mod">
          <ac:chgData name="Kristina Bengtsson Linde" userId="S::kribe9@vgregion.se::cd75bc3d-d6f8-4862-bc8a-9b01631a285c" providerId="AD" clId="Web-{F4718DE0-4500-74B8-04BC-0B09F8320D08}" dt="2018-12-29T23:29:59.829" v="210" actId="20577"/>
          <ac:spMkLst>
            <pc:docMk/>
            <pc:sldMk cId="0" sldId="274"/>
            <ac:spMk id="19458" creationId="{9A5A6E0A-C5C3-4FE2-96DB-71F5ED58BFC6}"/>
          </ac:spMkLst>
        </pc:spChg>
      </pc:sldChg>
      <pc:sldChg chg="modSp mod setBg">
        <pc:chgData name="Kristina Bengtsson Linde" userId="S::kribe9@vgregion.se::cd75bc3d-d6f8-4862-bc8a-9b01631a285c" providerId="AD" clId="Web-{F4718DE0-4500-74B8-04BC-0B09F8320D08}" dt="2018-12-29T23:32:05.689" v="232" actId="20577"/>
        <pc:sldMkLst>
          <pc:docMk/>
          <pc:sldMk cId="0" sldId="275"/>
        </pc:sldMkLst>
        <pc:spChg chg="mod">
          <ac:chgData name="Kristina Bengtsson Linde" userId="S::kribe9@vgregion.se::cd75bc3d-d6f8-4862-bc8a-9b01631a285c" providerId="AD" clId="Web-{F4718DE0-4500-74B8-04BC-0B09F8320D08}" dt="2018-12-29T23:32:05.689" v="232" actId="20577"/>
          <ac:spMkLst>
            <pc:docMk/>
            <pc:sldMk cId="0" sldId="275"/>
            <ac:spMk id="21505" creationId="{7DF2AB9C-1861-42DF-BA3E-BADC40A92AD3}"/>
          </ac:spMkLst>
        </pc:spChg>
      </pc:sldChg>
      <pc:sldChg chg="modSp add ord replId">
        <pc:chgData name="Kristina Bengtsson Linde" userId="S::kribe9@vgregion.se::cd75bc3d-d6f8-4862-bc8a-9b01631a285c" providerId="AD" clId="Web-{F4718DE0-4500-74B8-04BC-0B09F8320D08}" dt="2018-12-29T23:42:10.189" v="273" actId="20577"/>
        <pc:sldMkLst>
          <pc:docMk/>
          <pc:sldMk cId="3479932138" sldId="276"/>
        </pc:sldMkLst>
        <pc:spChg chg="mod">
          <ac:chgData name="Kristina Bengtsson Linde" userId="S::kribe9@vgregion.se::cd75bc3d-d6f8-4862-bc8a-9b01631a285c" providerId="AD" clId="Web-{F4718DE0-4500-74B8-04BC-0B09F8320D08}" dt="2018-12-29T23:42:10.189" v="273" actId="20577"/>
          <ac:spMkLst>
            <pc:docMk/>
            <pc:sldMk cId="3479932138" sldId="276"/>
            <ac:spMk id="3" creationId="{0A7149C0-22B7-8144-A24F-F0670DCE6D65}"/>
          </ac:spMkLst>
        </pc:spChg>
        <pc:spChg chg="mod">
          <ac:chgData name="Kristina Bengtsson Linde" userId="S::kribe9@vgregion.se::cd75bc3d-d6f8-4862-bc8a-9b01631a285c" providerId="AD" clId="Web-{F4718DE0-4500-74B8-04BC-0B09F8320D08}" dt="2018-12-29T23:34:53.126" v="267" actId="1076"/>
          <ac:spMkLst>
            <pc:docMk/>
            <pc:sldMk cId="3479932138" sldId="276"/>
            <ac:spMk id="14337" creationId="{CF871E72-BF80-4A50-BEB8-C6DED3F1BF7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A127DFE2-5808-3B4B-9450-E41A5C2C2F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CAA0675-8592-B541-93F6-A8766D1D115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C2CE2C8-71A5-4B9A-8706-5617ADB50825}" type="datetimeFigureOut">
              <a:rPr lang="sv-SE"/>
              <a:pPr>
                <a:defRPr/>
              </a:pPr>
              <a:t>2018-12-29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C043D32A-EC5E-4D4F-B6E9-06B9C14FD89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24505EA3-3F7A-D540-BFC4-E233633634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BF213E2-917B-7E45-95FC-9DE03AE7D73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5F16CAA-30CA-4747-877B-6AADF6AB09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F07026-F8F5-4992-B775-8C9AE727CAE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tshållare för bildobjekt 1">
            <a:extLst>
              <a:ext uri="{FF2B5EF4-FFF2-40B4-BE49-F238E27FC236}">
                <a16:creationId xmlns:a16="http://schemas.microsoft.com/office/drawing/2014/main" id="{D7A8D311-3AF3-464E-98A3-51AA9B1E55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Platshållare för anteckningar 2">
            <a:extLst>
              <a:ext uri="{FF2B5EF4-FFF2-40B4-BE49-F238E27FC236}">
                <a16:creationId xmlns:a16="http://schemas.microsoft.com/office/drawing/2014/main" id="{F86F7065-CF25-4ABD-BD9D-24C939696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v-SE" altLang="sv-SE"/>
              <a:t>Drog akuten 160618, morgonmöte medicin 19/6</a:t>
            </a:r>
          </a:p>
        </p:txBody>
      </p:sp>
      <p:sp>
        <p:nvSpPr>
          <p:cNvPr id="15363" name="Platshållare för bildnummer 3">
            <a:extLst>
              <a:ext uri="{FF2B5EF4-FFF2-40B4-BE49-F238E27FC236}">
                <a16:creationId xmlns:a16="http://schemas.microsoft.com/office/drawing/2014/main" id="{755E3675-B8F7-452E-9B78-83A47E20E9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A2E446-4C72-4444-8028-50766EC365A8}" type="slidenum">
              <a:rPr lang="sv-SE" altLang="sv-S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sv-SE" alt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latshållare för bildobjekt 1">
            <a:extLst>
              <a:ext uri="{FF2B5EF4-FFF2-40B4-BE49-F238E27FC236}">
                <a16:creationId xmlns:a16="http://schemas.microsoft.com/office/drawing/2014/main" id="{11A1A909-E70E-4F0B-A9C7-1C85DD821B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Platshållare för anteckningar 2">
            <a:extLst>
              <a:ext uri="{FF2B5EF4-FFF2-40B4-BE49-F238E27FC236}">
                <a16:creationId xmlns:a16="http://schemas.microsoft.com/office/drawing/2014/main" id="{69DA5C4D-9899-4C78-AC38-2F146DEF34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/>
          </a:p>
        </p:txBody>
      </p:sp>
      <p:sp>
        <p:nvSpPr>
          <p:cNvPr id="17411" name="Platshållare för bildnummer 3">
            <a:extLst>
              <a:ext uri="{FF2B5EF4-FFF2-40B4-BE49-F238E27FC236}">
                <a16:creationId xmlns:a16="http://schemas.microsoft.com/office/drawing/2014/main" id="{4684FA81-ABAE-4F20-BD3A-AC616E88D0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57FF02-B927-4BE1-9971-028CB3DDA0D0}" type="slidenum">
              <a:rPr lang="sv-SE" altLang="sv-S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sv-SE" alt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tshållare för bildobjekt 1">
            <a:extLst>
              <a:ext uri="{FF2B5EF4-FFF2-40B4-BE49-F238E27FC236}">
                <a16:creationId xmlns:a16="http://schemas.microsoft.com/office/drawing/2014/main" id="{D7A8D311-3AF3-464E-98A3-51AA9B1E55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Platshållare för anteckningar 2">
            <a:extLst>
              <a:ext uri="{FF2B5EF4-FFF2-40B4-BE49-F238E27FC236}">
                <a16:creationId xmlns:a16="http://schemas.microsoft.com/office/drawing/2014/main" id="{F86F7065-CF25-4ABD-BD9D-24C939696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v-SE" altLang="sv-SE"/>
              <a:t>Drog akuten 160618, morgonmöte medicin 19/6</a:t>
            </a:r>
          </a:p>
        </p:txBody>
      </p:sp>
      <p:sp>
        <p:nvSpPr>
          <p:cNvPr id="15363" name="Platshållare för bildnummer 3">
            <a:extLst>
              <a:ext uri="{FF2B5EF4-FFF2-40B4-BE49-F238E27FC236}">
                <a16:creationId xmlns:a16="http://schemas.microsoft.com/office/drawing/2014/main" id="{755E3675-B8F7-452E-9B78-83A47E20E9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A2E446-4C72-4444-8028-50766EC365A8}" type="slidenum">
              <a:rPr lang="sv-SE" altLang="sv-S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55730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C3BB84-426D-42C5-8870-B3450480E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D1FA3-282D-48A1-9346-C01D1B4A24AA}" type="datetime1">
              <a:rPr lang="sv-SE"/>
              <a:pPr>
                <a:defRPr/>
              </a:pPr>
              <a:t>2018-12-29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8F9CD76-DED4-4A02-92BB-7EAFAE1B3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Kristina Bengtsson Linde, Studierektor akutsjukvård Göteborg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8F7629C-C364-43B6-AB64-AD9F3DFCC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D9C80-68D2-466E-8871-4B18CEC4768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208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545390-911E-45CC-BE15-4DCAF03CC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4D572-7FA7-4A1B-9ED5-9A8C119F2FE3}" type="datetime1">
              <a:rPr lang="sv-SE"/>
              <a:pPr>
                <a:defRPr/>
              </a:pPr>
              <a:t>2018-12-29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C78BD31-F6C0-4930-8BF7-5CDB6583E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Kristina Bengtsson Linde, Studierektor akutsjukvård Göteborg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452ED25-3DCA-4CD2-B44F-B4C61C213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F61A0-4E5E-42E8-91AD-B1F8CB5D899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626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EB82E2A-D0F0-4CD0-8FF5-736C9DF8C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CDFF2-A2CA-410B-AACE-12CF83EAAE6E}" type="datetime1">
              <a:rPr lang="sv-SE"/>
              <a:pPr>
                <a:defRPr/>
              </a:pPr>
              <a:t>2018-12-29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10BD72-517F-44C9-AEF9-5992719BF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Kristina Bengtsson Linde, Studierektor akutsjukvård Göteborg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5AE533-74B9-4E1E-BA33-6425349A4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948B7-18B2-4C74-8BCA-D2F2CCE0B09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037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B4E6C32-3B90-4123-89DA-2125F6610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18D6A-3D5C-4FE2-B226-F35A4BAD356B}" type="datetime1">
              <a:rPr lang="sv-SE"/>
              <a:pPr>
                <a:defRPr/>
              </a:pPr>
              <a:t>2018-12-29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6ABDE42-45C0-488B-BAA0-5F1D23BF0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Kristina Bengtsson Linde, Studierektor akutsjukvård Göteborg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186DFDF-7BCF-43F5-8102-B03AC562B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EABBF-0413-47F8-BFE6-8694BC43576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170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CEC362A-BCFD-407C-90E9-06979B3AF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99221-B9B8-450E-A27C-45F3078262B2}" type="datetime1">
              <a:rPr lang="sv-SE"/>
              <a:pPr>
                <a:defRPr/>
              </a:pPr>
              <a:t>2018-12-29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9994BE-9B76-4E0D-B48F-942222A50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Kristina Bengtsson Linde, Studierektor akutsjukvård Göteborg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91F400-93C5-4D16-9AEC-99B9474BF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3D404-F615-452D-962E-7D8B3540F73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5384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72C7A7AE-6F56-4679-9464-0877DCD77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CDD4D-8903-4D07-9550-AA0985F0576A}" type="datetime1">
              <a:rPr lang="sv-SE"/>
              <a:pPr>
                <a:defRPr/>
              </a:pPr>
              <a:t>2018-12-29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1BB15925-7302-4B09-AF67-AB7B7AF22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Kristina Bengtsson Linde, Studierektor akutsjukvård Göteborg</a:t>
            </a:r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2A0698D-FB13-44C2-B031-3E5B34F98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41204-CDAF-453A-95B9-E439AADD00D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75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D616988F-102B-4664-9D22-24D4CC903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56CD8-3BD4-4CAC-B79D-285CE96C202C}" type="datetime1">
              <a:rPr lang="sv-SE"/>
              <a:pPr>
                <a:defRPr/>
              </a:pPr>
              <a:t>2018-12-29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1BA90CE4-3A73-47B3-AAFE-0A772C9A8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Kristina Bengtsson Linde, Studierektor akutsjukvård Göteborg</a:t>
            </a:r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9C489F08-8CC5-4745-BEC2-13D92100B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A48BE-143D-40FD-B3CD-80568CA27F4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550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A718142B-66E7-4BB2-92B4-CD209CBF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4DD3B-760D-4AED-ADA4-DD0E32C8F65E}" type="datetime1">
              <a:rPr lang="sv-SE"/>
              <a:pPr>
                <a:defRPr/>
              </a:pPr>
              <a:t>2018-12-29</a:t>
            </a:fld>
            <a:endParaRPr 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2CF63DD8-0E74-48B9-8BEC-59F826546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Kristina Bengtsson Linde, Studierektor akutsjukvård Göteborg</a:t>
            </a:r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C7BCFDD2-26F0-4321-862D-DA5055DFD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F72F6-2B32-40E7-9594-55130C4FD46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906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6DD4381A-BF42-4705-81EF-EF192038F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960EA-5F2F-4DB7-A5C0-84C3D4F3EBC0}" type="datetime1">
              <a:rPr lang="sv-SE"/>
              <a:pPr>
                <a:defRPr/>
              </a:pPr>
              <a:t>2018-12-29</a:t>
            </a:fld>
            <a:endParaRPr lang="sv-SE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215D215A-AEAF-47BC-9547-EF464C86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Kristina Bengtsson Linde, Studierektor akutsjukvård Göteborg</a:t>
            </a:r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16561CC5-C9BB-4C7C-8A55-29F3D1BEC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AE9C9-56BF-4096-AC88-220001602AB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152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506A4970-2576-40F8-A81F-066610DBA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FCFEC-A512-44CE-83A3-F703FC707C8D}" type="datetime1">
              <a:rPr lang="sv-SE"/>
              <a:pPr>
                <a:defRPr/>
              </a:pPr>
              <a:t>2018-12-29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FD4BCFD0-2DFB-4E47-BAF7-407E5D757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Kristina Bengtsson Linde, Studierektor akutsjukvård Göteborg</a:t>
            </a:r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28ADE829-D193-4E53-A8A8-BFFC53523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DDB55-5272-41BA-A3A7-F1C985EA83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2851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Dra bilden till platshållaren eller klicka på ikonen för att lägga till den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3930522E-ED7B-4F76-A49C-0938716CC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AA0CA-2CB5-4E08-AC01-798D8FDEB344}" type="datetime1">
              <a:rPr lang="sv-SE"/>
              <a:pPr>
                <a:defRPr/>
              </a:pPr>
              <a:t>2018-12-29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BE07F54D-A86C-4907-A460-E9298B278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Kristina Bengtsson Linde, Studierektor akutsjukvård Göteborg</a:t>
            </a:r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681F5C8B-3267-4B97-8E94-B60F1CA53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B63D7-91CE-475F-900F-C3833C1CE4A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648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>
            <a:extLst>
              <a:ext uri="{FF2B5EF4-FFF2-40B4-BE49-F238E27FC236}">
                <a16:creationId xmlns:a16="http://schemas.microsoft.com/office/drawing/2014/main" id="{7F404ECA-A88A-4420-8964-F9360809EC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Platshållare för text 2">
            <a:extLst>
              <a:ext uri="{FF2B5EF4-FFF2-40B4-BE49-F238E27FC236}">
                <a16:creationId xmlns:a16="http://schemas.microsoft.com/office/drawing/2014/main" id="{138B95F6-F2AC-4F28-98AC-1D81322339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82E5959-BC77-7B48-84ED-8D2E1C5A19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42B82A-16D0-4605-AFAC-3DB6099ED26D}" type="datetime1">
              <a:rPr lang="sv-SE"/>
              <a:pPr>
                <a:defRPr/>
              </a:pPr>
              <a:t>2018-12-29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E6CFE87-4D0B-8345-8585-5C653E9D5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Kristina Bengtsson Linde, Studierektor akutsjukvård Göteborg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69293CE-8625-B34F-8195-721F4D3029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2B9D56-B8F7-41F6-86AE-78E82EAB3C4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wDWv2iyAos" TargetMode="External"/><Relationship Id="rId2" Type="http://schemas.openxmlformats.org/officeDocument/2006/relationships/hyperlink" Target="http://www.giftinformation.se/lakare/speciella-atgarder/lipidterapi--lipid-resqu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uma.org/archive/atlas/clamshell.html" TargetMode="External"/><Relationship Id="rId2" Type="http://schemas.openxmlformats.org/officeDocument/2006/relationships/hyperlink" Target="http://www.resuscitationjournal.com/cms/attachment/2010719603/2032917988/gr1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 l="-32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ubrik 1">
            <a:extLst>
              <a:ext uri="{FF2B5EF4-FFF2-40B4-BE49-F238E27FC236}">
                <a16:creationId xmlns:a16="http://schemas.microsoft.com/office/drawing/2014/main" id="{CF871E72-BF80-4A50-BEB8-C6DED3F1BF7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86682"/>
            <a:ext cx="3252952" cy="121137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sv-SE" altLang="sv-SE" sz="2000" b="1" dirty="0">
                <a:solidFill>
                  <a:srgbClr val="FF0000"/>
                </a:solidFill>
                <a:latin typeface="Chalkduster"/>
              </a:rPr>
              <a:t>Mikroundervisning Kungälvs akut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29AB4F7-4B78-934A-A110-EF2E06B18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/>
              <a:t>Kristina Bengtsson Linde,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A7149C0-22B7-8144-A24F-F0670DCE6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1439" y="3405954"/>
            <a:ext cx="5637158" cy="32390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sv-SE" altLang="sv-SE" sz="5400" dirty="0">
                <a:solidFill>
                  <a:srgbClr val="FF0000"/>
                </a:solidFill>
                <a:latin typeface="Chalkduster"/>
              </a:rPr>
              <a:t> </a:t>
            </a:r>
            <a:r>
              <a:rPr lang="sv-SE" altLang="sv-SE" sz="5400" dirty="0" err="1">
                <a:solidFill>
                  <a:srgbClr val="FF0000"/>
                </a:solidFill>
                <a:latin typeface="Chalkduster"/>
              </a:rPr>
              <a:t>cABCDE</a:t>
            </a:r>
            <a:r>
              <a:rPr lang="sv-SE" altLang="sv-SE" sz="5400" dirty="0">
                <a:solidFill>
                  <a:srgbClr val="FF0000"/>
                </a:solidFill>
                <a:latin typeface="Chalkduster"/>
              </a:rPr>
              <a:t> </a:t>
            </a:r>
            <a:endParaRPr lang="sv-SE" sz="5400" dirty="0">
              <a:solidFill>
                <a:srgbClr val="FF0000"/>
              </a:solidFill>
              <a:cs typeface="Calibri"/>
            </a:endParaRPr>
          </a:p>
          <a:p>
            <a:pPr algn="l" eaLnBrk="1" hangingPunct="1">
              <a:defRPr/>
            </a:pPr>
            <a:endParaRPr lang="sv-SE" altLang="sv-SE" dirty="0">
              <a:solidFill>
                <a:schemeClr val="tx1"/>
              </a:solidFill>
              <a:latin typeface="Chalkduster"/>
            </a:endParaRPr>
          </a:p>
          <a:p>
            <a:pPr marL="914400" lvl="1" indent="-457200" algn="l" eaLnBrk="1" hangingPunct="1">
              <a:buChar char="•"/>
              <a:defRPr/>
            </a:pPr>
            <a:r>
              <a:rPr lang="sv-SE" altLang="sv-SE" dirty="0">
                <a:solidFill>
                  <a:schemeClr val="tx1"/>
                </a:solidFill>
                <a:latin typeface="Chalkduster"/>
                <a:cs typeface="Calibri"/>
              </a:rPr>
              <a:t>Katastrofal blödning</a:t>
            </a:r>
          </a:p>
          <a:p>
            <a:pPr algn="l" eaLnBrk="1" hangingPunct="1">
              <a:defRPr/>
            </a:pPr>
            <a:endParaRPr lang="sv-SE" altLang="sv-SE" dirty="0">
              <a:solidFill>
                <a:schemeClr val="tx1"/>
              </a:solidFill>
              <a:latin typeface="Chalkduster"/>
              <a:cs typeface="Calibri"/>
            </a:endParaRPr>
          </a:p>
          <a:p>
            <a:pPr marL="914400" lvl="1" indent="-457200" algn="l" eaLnBrk="1" hangingPunct="1">
              <a:buChar char="•"/>
              <a:defRPr/>
            </a:pPr>
            <a:r>
              <a:rPr lang="sv-SE" altLang="sv-SE" dirty="0">
                <a:solidFill>
                  <a:schemeClr val="tx1"/>
                </a:solidFill>
                <a:latin typeface="Chalkduster"/>
                <a:cs typeface="Calibri"/>
              </a:rPr>
              <a:t>Hjärtstopp</a:t>
            </a:r>
          </a:p>
          <a:p>
            <a:pPr algn="l" eaLnBrk="1" hangingPunct="1">
              <a:defRPr/>
            </a:pPr>
            <a:endParaRPr lang="sv-SE" dirty="0">
              <a:cs typeface="Calibri"/>
            </a:endParaRPr>
          </a:p>
        </p:txBody>
      </p:sp>
      <p:sp>
        <p:nvSpPr>
          <p:cNvPr id="14340" name="Rektangel 4">
            <a:extLst>
              <a:ext uri="{FF2B5EF4-FFF2-40B4-BE49-F238E27FC236}">
                <a16:creationId xmlns:a16="http://schemas.microsoft.com/office/drawing/2014/main" id="{3B511FB0-32E5-4568-99B3-A940F9460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0" y="4243388"/>
            <a:ext cx="6516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sv-SE" altLang="sv-SE">
              <a:latin typeface="Chalkduster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ubrik 1">
            <a:extLst>
              <a:ext uri="{FF2B5EF4-FFF2-40B4-BE49-F238E27FC236}">
                <a16:creationId xmlns:a16="http://schemas.microsoft.com/office/drawing/2014/main" id="{796304FA-4AE8-4730-96BD-A2CEE62864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85545" y="248362"/>
            <a:ext cx="3959773" cy="99848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sv-SE" altLang="sv-SE" dirty="0">
                <a:solidFill>
                  <a:srgbClr val="FF0000"/>
                </a:solidFill>
              </a:rPr>
              <a:t>c före ABC</a:t>
            </a:r>
          </a:p>
        </p:txBody>
      </p:sp>
      <p:sp>
        <p:nvSpPr>
          <p:cNvPr id="16386" name="Platshållare för innehåll 2">
            <a:extLst>
              <a:ext uri="{FF2B5EF4-FFF2-40B4-BE49-F238E27FC236}">
                <a16:creationId xmlns:a16="http://schemas.microsoft.com/office/drawing/2014/main" id="{F63DA3ED-AEEB-46DD-8132-6F3AF744C1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24303"/>
            <a:ext cx="8229600" cy="482813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sv-SE" altLang="sv-SE" dirty="0">
                <a:solidFill>
                  <a:srgbClr val="FF0000"/>
                </a:solidFill>
              </a:rPr>
              <a:t>Livshotande blödning – </a:t>
            </a:r>
            <a:endParaRPr lang="sv-SE" altLang="sv-SE">
              <a:cs typeface="Calibri"/>
            </a:endParaRPr>
          </a:p>
          <a:p>
            <a:pPr marL="457200" lvl="1" indent="0" eaLnBrk="1" hangingPunct="1">
              <a:buNone/>
            </a:pPr>
            <a:r>
              <a:rPr lang="sv-SE" altLang="sv-SE" dirty="0"/>
              <a:t>Dvs ofta blödningar från arteriella skador. Ofta extremitet, men kan också vara i veck – ljumske, hals. Hos </a:t>
            </a:r>
            <a:r>
              <a:rPr lang="sv-SE" altLang="sv-SE" dirty="0" err="1"/>
              <a:t>ffa</a:t>
            </a:r>
            <a:r>
              <a:rPr lang="sv-SE" altLang="sv-SE" dirty="0"/>
              <a:t> barn är även </a:t>
            </a:r>
            <a:r>
              <a:rPr lang="sv-SE" altLang="sv-SE" dirty="0" err="1"/>
              <a:t>skalpblödningar</a:t>
            </a:r>
            <a:r>
              <a:rPr lang="sv-SE" altLang="sv-SE" dirty="0"/>
              <a:t> ofta </a:t>
            </a:r>
            <a:r>
              <a:rPr lang="sv-SE" altLang="sv-SE" dirty="0" err="1"/>
              <a:t>profusa</a:t>
            </a:r>
            <a:r>
              <a:rPr lang="sv-SE" altLang="sv-SE" dirty="0"/>
              <a:t> även venöst. </a:t>
            </a:r>
            <a:br>
              <a:rPr lang="sv-SE" altLang="sv-SE" dirty="0">
                <a:cs typeface="Calibri"/>
              </a:rPr>
            </a:br>
            <a:r>
              <a:rPr lang="sv-SE" altLang="sv-SE" dirty="0"/>
              <a:t>Inre blödningar svårare att komma åt initialt: tas upp på stora C i ABCDE</a:t>
            </a:r>
            <a:endParaRPr lang="sv-SE" altLang="sv-SE" dirty="0">
              <a:cs typeface="Calibri"/>
            </a:endParaRPr>
          </a:p>
          <a:p>
            <a:pPr eaLnBrk="1" hangingPunct="1"/>
            <a:endParaRPr lang="sv-SE" altLang="sv-SE"/>
          </a:p>
          <a:p>
            <a:pPr marL="0" indent="0" eaLnBrk="1" hangingPunct="1">
              <a:buNone/>
            </a:pPr>
            <a:r>
              <a:rPr lang="sv-SE" altLang="sv-SE" dirty="0">
                <a:solidFill>
                  <a:srgbClr val="FF0000"/>
                </a:solidFill>
              </a:rPr>
              <a:t>Hjärtstopp</a:t>
            </a:r>
            <a:endParaRPr lang="sv-SE" altLang="sv-SE" dirty="0">
              <a:solidFill>
                <a:srgbClr val="FF0000"/>
              </a:solidFill>
              <a:cs typeface="Calibri"/>
            </a:endParaRPr>
          </a:p>
          <a:p>
            <a:pPr marL="0" indent="0" eaLnBrk="1" hangingPunct="1">
              <a:buNone/>
            </a:pPr>
            <a:r>
              <a:rPr lang="sv-SE" altLang="sv-SE" sz="2800" dirty="0">
                <a:cs typeface="Calibri"/>
              </a:rPr>
              <a:t>     Vid misstanke skall </a:t>
            </a:r>
            <a:r>
              <a:rPr lang="sv-SE" altLang="sv-SE" sz="2800" dirty="0" err="1">
                <a:cs typeface="Calibri"/>
              </a:rPr>
              <a:t>aHLR</a:t>
            </a:r>
            <a:r>
              <a:rPr lang="sv-SE" altLang="sv-SE" sz="2800" dirty="0">
                <a:cs typeface="Calibri"/>
              </a:rPr>
              <a:t> inledas omgående.</a:t>
            </a:r>
            <a:endParaRPr lang="sv-SE" altLang="sv-SE" dirty="0">
              <a:cs typeface="Calibri"/>
            </a:endParaRPr>
          </a:p>
          <a:p>
            <a:pPr eaLnBrk="1" hangingPunct="1"/>
            <a:endParaRPr lang="sv-SE" altLang="sv-SE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E919F2D-868A-F548-AC15-A61234996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/>
              <a:t>Kristina Bengtsson Linde,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ubrik 1">
            <a:extLst>
              <a:ext uri="{FF2B5EF4-FFF2-40B4-BE49-F238E27FC236}">
                <a16:creationId xmlns:a16="http://schemas.microsoft.com/office/drawing/2014/main" id="{F372495E-CA38-42F1-891D-76A6159C0B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dirty="0">
                <a:solidFill>
                  <a:srgbClr val="FF0000"/>
                </a:solidFill>
              </a:rPr>
              <a:t> Stoppa livshotande blödning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D07DBE-E471-5946-9A52-B2AD25713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sv-SE" dirty="0"/>
              <a:t>Lokal kompression: med hand, fingrar, bandage i </a:t>
            </a:r>
            <a:r>
              <a:rPr lang="sv-SE" dirty="0" err="1"/>
              <a:t>sårhåla</a:t>
            </a:r>
            <a:r>
              <a:rPr lang="sv-SE" dirty="0"/>
              <a:t>. Försiktighet med tex peanger satt blint, kan förvärra.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sv-SE" dirty="0"/>
              <a:t>På extremiteter kan man sätta </a:t>
            </a:r>
            <a:r>
              <a:rPr lang="sv-SE" dirty="0" err="1"/>
              <a:t>tourniquet</a:t>
            </a:r>
            <a:r>
              <a:rPr lang="sv-SE" dirty="0"/>
              <a:t> PROXIMALT om skadan.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sv-SE" dirty="0"/>
              <a:t>Bäcken: bäckengördel i </a:t>
            </a:r>
            <a:r>
              <a:rPr lang="sv-SE" dirty="0" err="1"/>
              <a:t>trochanternivå</a:t>
            </a:r>
            <a:r>
              <a:rPr lang="sv-SE" dirty="0"/>
              <a:t>. </a:t>
            </a:r>
            <a:endParaRPr lang="sv-SE" dirty="0">
              <a:cs typeface="Calibri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sv-SE" dirty="0" err="1"/>
              <a:t>Halsskada</a:t>
            </a:r>
            <a:r>
              <a:rPr lang="sv-SE" dirty="0"/>
              <a:t>: överväg tidig intubation. Foley kateter? OBS: snabbt till operation?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sv-SE" dirty="0"/>
              <a:t>Skalp barn: kompression? stapla?</a:t>
            </a:r>
            <a:endParaRPr lang="sv-SE" dirty="0">
              <a:cs typeface="Calibri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sv-SE" dirty="0"/>
              <a:t>Buk, thorax: drän? Till operation?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sv-SE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sv-SE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4A7DF0B-A9CE-4047-8F48-EAE59E0C3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Kristina Bengtsson Linde, Studierektor akutsjukvård Göteborg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ubrik 1">
            <a:extLst>
              <a:ext uri="{FF2B5EF4-FFF2-40B4-BE49-F238E27FC236}">
                <a16:creationId xmlns:a16="http://schemas.microsoft.com/office/drawing/2014/main" id="{EFF6D1D2-9AF4-4D13-AC88-B9E2182D6E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dirty="0">
                <a:solidFill>
                  <a:srgbClr val="FF0000"/>
                </a:solidFill>
              </a:rPr>
              <a:t>Hjärtstopp: teambaserad HLR</a:t>
            </a:r>
          </a:p>
        </p:txBody>
      </p:sp>
      <p:sp>
        <p:nvSpPr>
          <p:cNvPr id="19458" name="Platshållare för innehåll 2">
            <a:extLst>
              <a:ext uri="{FF2B5EF4-FFF2-40B4-BE49-F238E27FC236}">
                <a16:creationId xmlns:a16="http://schemas.microsoft.com/office/drawing/2014/main" id="{9A5A6E0A-C5C3-4FE2-96DB-71F5ED58BF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338" y="1600200"/>
            <a:ext cx="9004737" cy="4525963"/>
          </a:xfrm>
        </p:spPr>
        <p:txBody>
          <a:bodyPr/>
          <a:lstStyle/>
          <a:p>
            <a:pPr eaLnBrk="1" hangingPunct="1"/>
            <a:r>
              <a:rPr lang="sv-SE" altLang="sv-SE" dirty="0"/>
              <a:t>Dela upp rollerna! </a:t>
            </a:r>
            <a:endParaRPr lang="sv-SE" dirty="0"/>
          </a:p>
          <a:p>
            <a:pPr eaLnBrk="1" hangingPunct="1"/>
            <a:r>
              <a:rPr lang="sv-SE" altLang="sv-SE" dirty="0"/>
              <a:t>Sekreterare /dokumenterande får gärna hålla  tiderna för kontroller och </a:t>
            </a:r>
            <a:r>
              <a:rPr lang="sv-SE" altLang="sv-SE" dirty="0" err="1"/>
              <a:t>def</a:t>
            </a:r>
            <a:r>
              <a:rPr lang="sv-SE" altLang="sv-SE" dirty="0"/>
              <a:t> och ropa när dags.</a:t>
            </a:r>
            <a:endParaRPr lang="sv-SE" dirty="0"/>
          </a:p>
          <a:p>
            <a:pPr eaLnBrk="1" hangingPunct="1"/>
            <a:r>
              <a:rPr lang="sv-SE" altLang="sv-SE" dirty="0"/>
              <a:t>Mer resurser?</a:t>
            </a:r>
            <a:endParaRPr lang="sv-SE" altLang="sv-SE" dirty="0">
              <a:cs typeface="Calibri"/>
            </a:endParaRPr>
          </a:p>
          <a:p>
            <a:pPr eaLnBrk="1" hangingPunct="1"/>
            <a:r>
              <a:rPr lang="sv-SE" altLang="sv-SE" dirty="0"/>
              <a:t>MAX 10 sek stopp i kompressioner, dvs synka före med </a:t>
            </a:r>
            <a:r>
              <a:rPr lang="sv-SE" altLang="sv-SE" dirty="0" err="1"/>
              <a:t>cirk</a:t>
            </a:r>
            <a:r>
              <a:rPr lang="sv-SE" altLang="sv-SE" dirty="0"/>
              <a:t> kontroll, monitorkontroll, </a:t>
            </a:r>
            <a:r>
              <a:rPr lang="sv-SE" altLang="sv-SE" dirty="0" err="1"/>
              <a:t>ev</a:t>
            </a:r>
            <a:r>
              <a:rPr lang="sv-SE" altLang="sv-SE" dirty="0"/>
              <a:t> inspelning av kort UL loop. Komprimera under uppladdning.</a:t>
            </a:r>
            <a:endParaRPr lang="sv-SE" altLang="sv-SE" dirty="0">
              <a:cs typeface="Calibri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2D47364-5E29-184E-9252-2F5B27905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Kristina Bengtsson Linde, Studierektor akutsjukvård Göteborg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ubrik 1">
            <a:extLst>
              <a:ext uri="{FF2B5EF4-FFF2-40B4-BE49-F238E27FC236}">
                <a16:creationId xmlns:a16="http://schemas.microsoft.com/office/drawing/2014/main" id="{F71403E6-68EA-44B2-92DC-A3FDE5EEA7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dirty="0"/>
              <a:t>Hjärtstopp special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E743F2-1830-1C4A-A4F1-7284E1CD6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sv-SE" dirty="0"/>
              <a:t>Vid </a:t>
            </a:r>
            <a:r>
              <a:rPr lang="sv-SE" b="1" dirty="0"/>
              <a:t>intoxikation</a:t>
            </a:r>
            <a:r>
              <a:rPr lang="sv-SE" dirty="0"/>
              <a:t>: överväg </a:t>
            </a:r>
            <a:r>
              <a:rPr lang="sv-SE" dirty="0" err="1"/>
              <a:t>natriumbikarbona</a:t>
            </a:r>
            <a:r>
              <a:rPr lang="sv-SE" dirty="0"/>
              <a:t>, Ca  och </a:t>
            </a:r>
            <a:r>
              <a:rPr lang="sv-SE" u="sng" dirty="0">
                <a:hlinkClick r:id="rId2"/>
              </a:rPr>
              <a:t>lipid rescue</a:t>
            </a:r>
            <a:r>
              <a:rPr lang="sv-SE" dirty="0"/>
              <a:t>. 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sv-SE" b="1" dirty="0"/>
              <a:t>Gravida</a:t>
            </a:r>
            <a:r>
              <a:rPr lang="sv-SE" dirty="0"/>
              <a:t>: samma läkemedel och algoritm, men:</a:t>
            </a:r>
            <a:br>
              <a:rPr lang="sv-SE" dirty="0">
                <a:cs typeface="Calibri"/>
              </a:rPr>
            </a:br>
            <a:r>
              <a:rPr lang="sv-SE" dirty="0"/>
              <a:t>- Sidoläge </a:t>
            </a:r>
            <a:r>
              <a:rPr lang="sv-SE" dirty="0" err="1"/>
              <a:t>vä</a:t>
            </a:r>
            <a:r>
              <a:rPr lang="sv-SE" dirty="0"/>
              <a:t> med underkropp: böj upp höger knä, vrid över underkroppen åt vänster, skuldror kvar i marken.</a:t>
            </a:r>
            <a:br>
              <a:rPr lang="sv-SE" dirty="0">
                <a:cs typeface="Calibri"/>
              </a:rPr>
            </a:br>
            <a:r>
              <a:rPr lang="sv-SE" dirty="0"/>
              <a:t>- Om ej effekt på 4 min HLR  görs </a:t>
            </a:r>
            <a:r>
              <a:rPr lang="sv-SE" u="sng" dirty="0">
                <a:hlinkClick r:id="rId3"/>
              </a:rPr>
              <a:t>perimortem sectio </a:t>
            </a:r>
            <a:r>
              <a:rPr lang="sv-SE" dirty="0"/>
              <a:t>(från ca v 20, d v s uterus i navelplan)</a:t>
            </a:r>
            <a:endParaRPr lang="sv-SE" dirty="0">
              <a:cs typeface="Calibri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sv-SE" b="1" dirty="0"/>
              <a:t>Barn</a:t>
            </a:r>
            <a:r>
              <a:rPr lang="sv-SE" dirty="0"/>
              <a:t> har oftare hypoxiska hjärtstopp eller medfödda hjärtfel som orsak. HLR startas därför i regel efter syrgas flödats, luftväg åtgärdats och barnet ventilerats. 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8BAE861-74D0-674A-AEE8-2863FD401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Kristina Bengtsson Linde, Studierektor akutsjukvård Göteborg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ubrik 1">
            <a:extLst>
              <a:ext uri="{FF2B5EF4-FFF2-40B4-BE49-F238E27FC236}">
                <a16:creationId xmlns:a16="http://schemas.microsoft.com/office/drawing/2014/main" id="{7DF2AB9C-1861-42DF-BA3E-BADC40A92A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dirty="0">
                <a:solidFill>
                  <a:srgbClr val="FF0000"/>
                </a:solidFill>
              </a:rPr>
              <a:t>Traumatiskt </a:t>
            </a:r>
            <a:r>
              <a:rPr lang="sv-SE" altLang="sv-SE" dirty="0" err="1">
                <a:solidFill>
                  <a:srgbClr val="FF0000"/>
                </a:solidFill>
              </a:rPr>
              <a:t>hjärstopp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AD13C7-45BC-5546-ACC9-BB0733DF0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sv-SE" dirty="0"/>
              <a:t>Algoritm  </a:t>
            </a:r>
            <a:r>
              <a:rPr lang="sv-SE" u="sng" dirty="0">
                <a:hlinkClick r:id="rId2"/>
              </a:rPr>
              <a:t>länk</a:t>
            </a:r>
            <a:r>
              <a:rPr lang="sv-SE" dirty="0"/>
              <a:t>. 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sv-SE" dirty="0"/>
              <a:t>Traumatiska hjärtstopp beror i regel på traumatiska skador på hjärta, thorax eller kärl, med eller utan </a:t>
            </a:r>
            <a:r>
              <a:rPr lang="sv-SE" dirty="0" err="1"/>
              <a:t>hypovolemi</a:t>
            </a:r>
            <a:r>
              <a:rPr lang="sv-SE" dirty="0"/>
              <a:t> och defibrillering enbart är därför inte framgångsrikt. 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sv-SE" b="1" dirty="0" err="1"/>
              <a:t>Clamshell-thorakotomi</a:t>
            </a:r>
            <a:r>
              <a:rPr lang="sv-SE" dirty="0"/>
              <a:t>, överväges vid hjärtstopp orsakat av våld mot thorax: penetrerande inom 15 min /trubbigt inom 10 min. se </a:t>
            </a:r>
            <a:r>
              <a:rPr lang="sv-SE" u="sng" dirty="0">
                <a:hlinkClick r:id="rId3"/>
              </a:rPr>
              <a:t>länk</a:t>
            </a:r>
            <a:r>
              <a:rPr lang="sv-SE" dirty="0"/>
              <a:t>. 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F4C6637-AA6A-5E47-ADE6-B408766F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Kristina Bengtsson Linde, Studierektor akutsjukvård Göteborg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 l="-32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ubrik 1">
            <a:extLst>
              <a:ext uri="{FF2B5EF4-FFF2-40B4-BE49-F238E27FC236}">
                <a16:creationId xmlns:a16="http://schemas.microsoft.com/office/drawing/2014/main" id="{CF871E72-BF80-4A50-BEB8-C6DED3F1BF7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31731" y="142165"/>
            <a:ext cx="5749158" cy="121137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sv-SE" altLang="sv-SE" sz="2000" b="1" dirty="0" err="1">
                <a:solidFill>
                  <a:srgbClr val="FF0000"/>
                </a:solidFill>
                <a:latin typeface="Chalkduster"/>
              </a:rPr>
              <a:t>Take</a:t>
            </a:r>
            <a:r>
              <a:rPr lang="sv-SE" altLang="sv-SE" sz="2000" b="1" dirty="0">
                <a:solidFill>
                  <a:srgbClr val="FF0000"/>
                </a:solidFill>
                <a:latin typeface="Chalkduster"/>
              </a:rPr>
              <a:t> </a:t>
            </a:r>
            <a:r>
              <a:rPr lang="sv-SE" altLang="sv-SE" sz="2000" b="1" dirty="0" err="1">
                <a:solidFill>
                  <a:srgbClr val="FF0000"/>
                </a:solidFill>
                <a:latin typeface="Chalkduster"/>
              </a:rPr>
              <a:t>home</a:t>
            </a:r>
            <a:r>
              <a:rPr lang="sv-SE" altLang="sv-SE" sz="2000" b="1" dirty="0">
                <a:solidFill>
                  <a:srgbClr val="FF0000"/>
                </a:solidFill>
                <a:latin typeface="Chalkduster"/>
              </a:rPr>
              <a:t> </a:t>
            </a:r>
            <a:r>
              <a:rPr lang="sv-SE" altLang="sv-SE" sz="2000" b="1" dirty="0" err="1">
                <a:solidFill>
                  <a:srgbClr val="FF0000"/>
                </a:solidFill>
                <a:latin typeface="Chalkduster"/>
              </a:rPr>
              <a:t>message</a:t>
            </a:r>
            <a:r>
              <a:rPr lang="sv-SE" altLang="sv-SE" sz="2000" b="1" dirty="0">
                <a:solidFill>
                  <a:srgbClr val="FF0000"/>
                </a:solidFill>
                <a:latin typeface="Chalkduster"/>
              </a:rPr>
              <a:t> om lilla c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29AB4F7-4B78-934A-A110-EF2E06B18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/>
              <a:t>Kristina Bengtsson Linde,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A7149C0-22B7-8144-A24F-F0670DCE6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1336" y="2919850"/>
            <a:ext cx="7239985" cy="362004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indent="-514350" algn="l" eaLnBrk="1" hangingPunct="1">
              <a:buAutoNum type="arabicPeriod"/>
              <a:defRPr/>
            </a:pPr>
            <a:r>
              <a:rPr lang="sv-SE" sz="3600" dirty="0">
                <a:solidFill>
                  <a:srgbClr val="898989"/>
                </a:solidFill>
                <a:latin typeface="Chalkduster"/>
              </a:rPr>
              <a:t>Katastrofal </a:t>
            </a:r>
            <a:r>
              <a:rPr lang="sv-SE" sz="3600" dirty="0">
                <a:solidFill>
                  <a:srgbClr val="898989"/>
                </a:solidFill>
                <a:latin typeface="Chalkduster"/>
                <a:cs typeface="Calibri"/>
              </a:rPr>
              <a:t>blödning: lokal kompression </a:t>
            </a:r>
            <a:br>
              <a:rPr lang="sv-SE" sz="3600" dirty="0">
                <a:solidFill>
                  <a:srgbClr val="898989"/>
                </a:solidFill>
                <a:latin typeface="Chalkduster"/>
                <a:cs typeface="Calibri"/>
              </a:rPr>
            </a:br>
            <a:r>
              <a:rPr lang="sv-SE" sz="3600" dirty="0">
                <a:solidFill>
                  <a:srgbClr val="898989"/>
                </a:solidFill>
                <a:latin typeface="Chalkduster"/>
                <a:cs typeface="Calibri"/>
              </a:rPr>
              <a:t>är viktigast!</a:t>
            </a:r>
            <a:endParaRPr lang="en-US" sz="3600" dirty="0">
              <a:latin typeface="Chalkduster"/>
              <a:cs typeface="Calibri"/>
            </a:endParaRPr>
          </a:p>
          <a:p>
            <a:pPr marL="514350" indent="-514350" algn="l" eaLnBrk="1" hangingPunct="1">
              <a:buAutoNum type="arabicPeriod"/>
              <a:defRPr/>
            </a:pPr>
            <a:r>
              <a:rPr lang="sv-SE" sz="3600" dirty="0">
                <a:solidFill>
                  <a:srgbClr val="898989"/>
                </a:solidFill>
                <a:latin typeface="Chalkduster"/>
                <a:cs typeface="Calibri"/>
              </a:rPr>
              <a:t>Hjärtstopp: gör effektiv HLR, samarbeta, max 10 sek stopp.</a:t>
            </a:r>
            <a:endParaRPr lang="sv-SE" sz="3600" dirty="0">
              <a:cs typeface="Calibri"/>
            </a:endParaRPr>
          </a:p>
        </p:txBody>
      </p:sp>
      <p:sp>
        <p:nvSpPr>
          <p:cNvPr id="14340" name="Rektangel 4">
            <a:extLst>
              <a:ext uri="{FF2B5EF4-FFF2-40B4-BE49-F238E27FC236}">
                <a16:creationId xmlns:a16="http://schemas.microsoft.com/office/drawing/2014/main" id="{3B511FB0-32E5-4568-99B3-A940F9460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0" y="4243388"/>
            <a:ext cx="6516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sv-SE" altLang="sv-SE">
              <a:latin typeface="Chalkduster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932138"/>
      </p:ext>
    </p:extLst>
  </p:cSld>
  <p:clrMapOvr>
    <a:masterClrMapping/>
  </p:clrMapOvr>
</p:sld>
</file>

<file path=ppt/theme/theme1.xml><?xml version="1.0" encoding="utf-8"?>
<a:theme xmlns:a="http://schemas.openxmlformats.org/drawingml/2006/main" name="isber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ikroundervisning MALL" id="{3F717423-18E7-AA41-B116-10DE804B2998}" vid="{C19232D8-2117-9F43-A136-EBB7889F62D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2412</TotalTime>
  <Words>247</Words>
  <Application>Microsoft Office PowerPoint</Application>
  <PresentationFormat>Bildspel på skärmen (4:3)</PresentationFormat>
  <Paragraphs>44</Paragraphs>
  <Slides>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isberg</vt:lpstr>
      <vt:lpstr>Mikroundervisning Kungälvs akut</vt:lpstr>
      <vt:lpstr>c före ABC</vt:lpstr>
      <vt:lpstr> Stoppa livshotande blödning</vt:lpstr>
      <vt:lpstr>Hjärtstopp: teambaserad HLR</vt:lpstr>
      <vt:lpstr>Hjärtstopp special</vt:lpstr>
      <vt:lpstr>Traumatiskt hjärstopp</vt:lpstr>
      <vt:lpstr>Take home message om lilla c</vt:lpstr>
    </vt:vector>
  </TitlesOfParts>
  <Company>JK akutsjukvård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Mikroundervisning Larm team</dc:title>
  <dc:creator>Kristina Bengtsson Linde</dc:creator>
  <cp:lastModifiedBy>kristina bengtsson</cp:lastModifiedBy>
  <cp:revision>162</cp:revision>
  <dcterms:created xsi:type="dcterms:W3CDTF">2016-07-25T21:55:58Z</dcterms:created>
  <dcterms:modified xsi:type="dcterms:W3CDTF">2018-12-29T23:42:10Z</dcterms:modified>
</cp:coreProperties>
</file>